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64" r:id="rId4"/>
    <p:sldId id="261" r:id="rId5"/>
    <p:sldId id="257" r:id="rId6"/>
    <p:sldId id="263"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A43CB-864F-07A0-4FB7-F0308310CD7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A56C0B1C-AC8D-7D55-B53A-9CC03C0C28C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67CE3C80-6EC9-81F8-33E8-E067D10A24AD}"/>
              </a:ext>
            </a:extLst>
          </p:cNvPr>
          <p:cNvSpPr>
            <a:spLocks noGrp="1"/>
          </p:cNvSpPr>
          <p:nvPr>
            <p:ph type="dt" sz="half" idx="10"/>
          </p:nvPr>
        </p:nvSpPr>
        <p:spPr/>
        <p:txBody>
          <a:bodyPr/>
          <a:lstStyle/>
          <a:p>
            <a:fld id="{545672D0-A1FA-4D16-ADA7-9813F8946346}" type="datetimeFigureOut">
              <a:rPr lang="en-IN" smtClean="0"/>
              <a:t>19-11-2023</a:t>
            </a:fld>
            <a:endParaRPr lang="en-IN"/>
          </a:p>
        </p:txBody>
      </p:sp>
      <p:sp>
        <p:nvSpPr>
          <p:cNvPr id="5" name="Footer Placeholder 4">
            <a:extLst>
              <a:ext uri="{FF2B5EF4-FFF2-40B4-BE49-F238E27FC236}">
                <a16:creationId xmlns:a16="http://schemas.microsoft.com/office/drawing/2014/main" id="{1A13D26D-EEF6-CF01-19AC-2E0E78D5F1F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1422D56-5E92-8CB2-CBE4-675A59D764EE}"/>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20219669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7F007-E806-6132-177D-317B6C96B478}"/>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533F59D-3D05-56FD-4977-4DBC1DE8C84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83FF2DC-95CE-8F60-ABB0-594EE9E07824}"/>
              </a:ext>
            </a:extLst>
          </p:cNvPr>
          <p:cNvSpPr>
            <a:spLocks noGrp="1"/>
          </p:cNvSpPr>
          <p:nvPr>
            <p:ph type="dt" sz="half" idx="10"/>
          </p:nvPr>
        </p:nvSpPr>
        <p:spPr/>
        <p:txBody>
          <a:bodyPr/>
          <a:lstStyle/>
          <a:p>
            <a:fld id="{545672D0-A1FA-4D16-ADA7-9813F8946346}" type="datetimeFigureOut">
              <a:rPr lang="en-IN" smtClean="0"/>
              <a:t>19-11-2023</a:t>
            </a:fld>
            <a:endParaRPr lang="en-IN"/>
          </a:p>
        </p:txBody>
      </p:sp>
      <p:sp>
        <p:nvSpPr>
          <p:cNvPr id="5" name="Footer Placeholder 4">
            <a:extLst>
              <a:ext uri="{FF2B5EF4-FFF2-40B4-BE49-F238E27FC236}">
                <a16:creationId xmlns:a16="http://schemas.microsoft.com/office/drawing/2014/main" id="{BCDF5B8F-D0D2-6A07-2C2B-4877DEF8515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E8B465D-E377-4805-EB63-BEDE2E21BCCD}"/>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5695930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FA84EB7-FE7B-6CA2-0603-3938365193E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4E416365-EAC4-A581-BB2F-CEBDCC93FE2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878B5D93-D29B-3B5C-C833-0F4532D8F347}"/>
              </a:ext>
            </a:extLst>
          </p:cNvPr>
          <p:cNvSpPr>
            <a:spLocks noGrp="1"/>
          </p:cNvSpPr>
          <p:nvPr>
            <p:ph type="dt" sz="half" idx="10"/>
          </p:nvPr>
        </p:nvSpPr>
        <p:spPr/>
        <p:txBody>
          <a:bodyPr/>
          <a:lstStyle/>
          <a:p>
            <a:fld id="{545672D0-A1FA-4D16-ADA7-9813F8946346}" type="datetimeFigureOut">
              <a:rPr lang="en-IN" smtClean="0"/>
              <a:t>19-11-2023</a:t>
            </a:fld>
            <a:endParaRPr lang="en-IN"/>
          </a:p>
        </p:txBody>
      </p:sp>
      <p:sp>
        <p:nvSpPr>
          <p:cNvPr id="5" name="Footer Placeholder 4">
            <a:extLst>
              <a:ext uri="{FF2B5EF4-FFF2-40B4-BE49-F238E27FC236}">
                <a16:creationId xmlns:a16="http://schemas.microsoft.com/office/drawing/2014/main" id="{5551BD4D-0FF3-6A75-BB06-57A10A7F99C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B719A39-FC9C-128B-9999-04867312D472}"/>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4091772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8B29B7-4613-A0B6-2395-980556EF8A67}"/>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6E8650B-E801-1464-8164-FABD0B993D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44F83A1-22EE-0B13-25F5-16C300C2D51D}"/>
              </a:ext>
            </a:extLst>
          </p:cNvPr>
          <p:cNvSpPr>
            <a:spLocks noGrp="1"/>
          </p:cNvSpPr>
          <p:nvPr>
            <p:ph type="dt" sz="half" idx="10"/>
          </p:nvPr>
        </p:nvSpPr>
        <p:spPr/>
        <p:txBody>
          <a:bodyPr/>
          <a:lstStyle/>
          <a:p>
            <a:fld id="{545672D0-A1FA-4D16-ADA7-9813F8946346}" type="datetimeFigureOut">
              <a:rPr lang="en-IN" smtClean="0"/>
              <a:t>19-11-2023</a:t>
            </a:fld>
            <a:endParaRPr lang="en-IN"/>
          </a:p>
        </p:txBody>
      </p:sp>
      <p:sp>
        <p:nvSpPr>
          <p:cNvPr id="5" name="Footer Placeholder 4">
            <a:extLst>
              <a:ext uri="{FF2B5EF4-FFF2-40B4-BE49-F238E27FC236}">
                <a16:creationId xmlns:a16="http://schemas.microsoft.com/office/drawing/2014/main" id="{6FE34E9B-2FD8-0265-86C9-417457FF85E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38F1C5F-0162-7CAA-A7D4-3929B1A3137C}"/>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6495622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6A458-94EF-6703-DB35-7928F98D31F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5BB55864-926F-FB02-99FA-69619AEED80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15387A3-0165-2BDC-71BB-38DA2C23914C}"/>
              </a:ext>
            </a:extLst>
          </p:cNvPr>
          <p:cNvSpPr>
            <a:spLocks noGrp="1"/>
          </p:cNvSpPr>
          <p:nvPr>
            <p:ph type="dt" sz="half" idx="10"/>
          </p:nvPr>
        </p:nvSpPr>
        <p:spPr/>
        <p:txBody>
          <a:bodyPr/>
          <a:lstStyle/>
          <a:p>
            <a:fld id="{545672D0-A1FA-4D16-ADA7-9813F8946346}" type="datetimeFigureOut">
              <a:rPr lang="en-IN" smtClean="0"/>
              <a:t>19-11-2023</a:t>
            </a:fld>
            <a:endParaRPr lang="en-IN"/>
          </a:p>
        </p:txBody>
      </p:sp>
      <p:sp>
        <p:nvSpPr>
          <p:cNvPr id="5" name="Footer Placeholder 4">
            <a:extLst>
              <a:ext uri="{FF2B5EF4-FFF2-40B4-BE49-F238E27FC236}">
                <a16:creationId xmlns:a16="http://schemas.microsoft.com/office/drawing/2014/main" id="{9D7E0C27-A2C2-3045-49C0-2A9F50C1824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C4722A8-8100-9DF2-628F-058364A41120}"/>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888783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C78144-54EE-31DC-1A8E-761E6E78637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0ADF80C-2468-D0B1-8648-FF754DDDB20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43F3C15E-6F10-02AD-80B0-6530ECA438B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382F7ED7-EBD1-465A-4D76-5C84554047D5}"/>
              </a:ext>
            </a:extLst>
          </p:cNvPr>
          <p:cNvSpPr>
            <a:spLocks noGrp="1"/>
          </p:cNvSpPr>
          <p:nvPr>
            <p:ph type="dt" sz="half" idx="10"/>
          </p:nvPr>
        </p:nvSpPr>
        <p:spPr/>
        <p:txBody>
          <a:bodyPr/>
          <a:lstStyle/>
          <a:p>
            <a:fld id="{545672D0-A1FA-4D16-ADA7-9813F8946346}" type="datetimeFigureOut">
              <a:rPr lang="en-IN" smtClean="0"/>
              <a:t>19-11-2023</a:t>
            </a:fld>
            <a:endParaRPr lang="en-IN"/>
          </a:p>
        </p:txBody>
      </p:sp>
      <p:sp>
        <p:nvSpPr>
          <p:cNvPr id="6" name="Footer Placeholder 5">
            <a:extLst>
              <a:ext uri="{FF2B5EF4-FFF2-40B4-BE49-F238E27FC236}">
                <a16:creationId xmlns:a16="http://schemas.microsoft.com/office/drawing/2014/main" id="{851E34B5-2B1A-3618-3F2D-7EF86109895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1D3D5447-7B94-4590-FE6D-45711E025CD6}"/>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2772826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73EED-2996-79C5-E1A0-2D603D8B153D}"/>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098567EF-677B-CBAB-65C1-E6FCC162181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88EC1BE-6923-764E-2558-76D0F9055C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50640BA6-F70C-2698-CE05-F2D4893824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7B1BFA3-F957-2D4C-FC68-1F4AAFCFC6D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5729D59B-0B79-08FD-664C-03B108695EEE}"/>
              </a:ext>
            </a:extLst>
          </p:cNvPr>
          <p:cNvSpPr>
            <a:spLocks noGrp="1"/>
          </p:cNvSpPr>
          <p:nvPr>
            <p:ph type="dt" sz="half" idx="10"/>
          </p:nvPr>
        </p:nvSpPr>
        <p:spPr/>
        <p:txBody>
          <a:bodyPr/>
          <a:lstStyle/>
          <a:p>
            <a:fld id="{545672D0-A1FA-4D16-ADA7-9813F8946346}" type="datetimeFigureOut">
              <a:rPr lang="en-IN" smtClean="0"/>
              <a:t>19-11-2023</a:t>
            </a:fld>
            <a:endParaRPr lang="en-IN"/>
          </a:p>
        </p:txBody>
      </p:sp>
      <p:sp>
        <p:nvSpPr>
          <p:cNvPr id="8" name="Footer Placeholder 7">
            <a:extLst>
              <a:ext uri="{FF2B5EF4-FFF2-40B4-BE49-F238E27FC236}">
                <a16:creationId xmlns:a16="http://schemas.microsoft.com/office/drawing/2014/main" id="{3C5CB5D8-5FBE-5FB6-C1A5-AC87E74BE56C}"/>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01830A89-0B40-214B-C343-20AA61EC1BA9}"/>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1285787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5017F-F674-BBB6-DA93-22288DAF5D49}"/>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376C13EC-268B-EA74-9142-3938D0E84BC3}"/>
              </a:ext>
            </a:extLst>
          </p:cNvPr>
          <p:cNvSpPr>
            <a:spLocks noGrp="1"/>
          </p:cNvSpPr>
          <p:nvPr>
            <p:ph type="dt" sz="half" idx="10"/>
          </p:nvPr>
        </p:nvSpPr>
        <p:spPr/>
        <p:txBody>
          <a:bodyPr/>
          <a:lstStyle/>
          <a:p>
            <a:fld id="{545672D0-A1FA-4D16-ADA7-9813F8946346}" type="datetimeFigureOut">
              <a:rPr lang="en-IN" smtClean="0"/>
              <a:t>19-11-2023</a:t>
            </a:fld>
            <a:endParaRPr lang="en-IN"/>
          </a:p>
        </p:txBody>
      </p:sp>
      <p:sp>
        <p:nvSpPr>
          <p:cNvPr id="4" name="Footer Placeholder 3">
            <a:extLst>
              <a:ext uri="{FF2B5EF4-FFF2-40B4-BE49-F238E27FC236}">
                <a16:creationId xmlns:a16="http://schemas.microsoft.com/office/drawing/2014/main" id="{B068376E-F71D-4F61-DC5E-6ADCA0F02CE8}"/>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7438AA94-71C1-6E6A-8678-F3058E5C6109}"/>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501887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76663D-0D8A-E375-5B0C-B2C018580E9D}"/>
              </a:ext>
            </a:extLst>
          </p:cNvPr>
          <p:cNvSpPr>
            <a:spLocks noGrp="1"/>
          </p:cNvSpPr>
          <p:nvPr>
            <p:ph type="dt" sz="half" idx="10"/>
          </p:nvPr>
        </p:nvSpPr>
        <p:spPr/>
        <p:txBody>
          <a:bodyPr/>
          <a:lstStyle/>
          <a:p>
            <a:fld id="{545672D0-A1FA-4D16-ADA7-9813F8946346}" type="datetimeFigureOut">
              <a:rPr lang="en-IN" smtClean="0"/>
              <a:t>19-11-2023</a:t>
            </a:fld>
            <a:endParaRPr lang="en-IN"/>
          </a:p>
        </p:txBody>
      </p:sp>
      <p:sp>
        <p:nvSpPr>
          <p:cNvPr id="3" name="Footer Placeholder 2">
            <a:extLst>
              <a:ext uri="{FF2B5EF4-FFF2-40B4-BE49-F238E27FC236}">
                <a16:creationId xmlns:a16="http://schemas.microsoft.com/office/drawing/2014/main" id="{DE2D9A74-FC70-B2A0-FF22-D2B7D386C85D}"/>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5E1C7548-B41F-3FDE-019B-EF64C9004CCA}"/>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2675188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E87392-E818-CC15-D1FE-0A6C86D925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DFA7FF4A-E55C-5FF9-B9C8-3174F3BA1A9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0E4C432B-E0A6-EA40-4749-9BD05371C51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7BE358F-BABD-FC40-5605-72CE218EE1EC}"/>
              </a:ext>
            </a:extLst>
          </p:cNvPr>
          <p:cNvSpPr>
            <a:spLocks noGrp="1"/>
          </p:cNvSpPr>
          <p:nvPr>
            <p:ph type="dt" sz="half" idx="10"/>
          </p:nvPr>
        </p:nvSpPr>
        <p:spPr/>
        <p:txBody>
          <a:bodyPr/>
          <a:lstStyle/>
          <a:p>
            <a:fld id="{545672D0-A1FA-4D16-ADA7-9813F8946346}" type="datetimeFigureOut">
              <a:rPr lang="en-IN" smtClean="0"/>
              <a:t>19-11-2023</a:t>
            </a:fld>
            <a:endParaRPr lang="en-IN"/>
          </a:p>
        </p:txBody>
      </p:sp>
      <p:sp>
        <p:nvSpPr>
          <p:cNvPr id="6" name="Footer Placeholder 5">
            <a:extLst>
              <a:ext uri="{FF2B5EF4-FFF2-40B4-BE49-F238E27FC236}">
                <a16:creationId xmlns:a16="http://schemas.microsoft.com/office/drawing/2014/main" id="{500A86B5-7052-7977-AAEB-FE2BCFC8E4D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92A07804-8BF3-2845-D728-4B5B257C76D2}"/>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2229508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386CF-35B4-49E1-15E4-C224CD5CD5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BDC757CA-DB13-1CE1-3837-5D23BD260A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421ABFFC-7085-61BA-0A35-DD2AE7FA38E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25A26A-AE9E-8EA2-057C-A1A6CF84B18D}"/>
              </a:ext>
            </a:extLst>
          </p:cNvPr>
          <p:cNvSpPr>
            <a:spLocks noGrp="1"/>
          </p:cNvSpPr>
          <p:nvPr>
            <p:ph type="dt" sz="half" idx="10"/>
          </p:nvPr>
        </p:nvSpPr>
        <p:spPr/>
        <p:txBody>
          <a:bodyPr/>
          <a:lstStyle/>
          <a:p>
            <a:fld id="{545672D0-A1FA-4D16-ADA7-9813F8946346}" type="datetimeFigureOut">
              <a:rPr lang="en-IN" smtClean="0"/>
              <a:t>19-11-2023</a:t>
            </a:fld>
            <a:endParaRPr lang="en-IN"/>
          </a:p>
        </p:txBody>
      </p:sp>
      <p:sp>
        <p:nvSpPr>
          <p:cNvPr id="6" name="Footer Placeholder 5">
            <a:extLst>
              <a:ext uri="{FF2B5EF4-FFF2-40B4-BE49-F238E27FC236}">
                <a16:creationId xmlns:a16="http://schemas.microsoft.com/office/drawing/2014/main" id="{8A97126E-A9F4-2C7A-0B62-2640D11C958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80787A5-410C-1E6D-C835-81FCCD14F8C0}"/>
              </a:ext>
            </a:extLst>
          </p:cNvPr>
          <p:cNvSpPr>
            <a:spLocks noGrp="1"/>
          </p:cNvSpPr>
          <p:nvPr>
            <p:ph type="sldNum" sz="quarter" idx="12"/>
          </p:nvPr>
        </p:nvSpPr>
        <p:spPr/>
        <p:txBody>
          <a:bodyPr/>
          <a:lstStyle/>
          <a:p>
            <a:fld id="{F9A13D27-E5A5-4032-B0FA-93B31ED9516B}" type="slidenum">
              <a:rPr lang="en-IN" smtClean="0"/>
              <a:t>‹#›</a:t>
            </a:fld>
            <a:endParaRPr lang="en-IN"/>
          </a:p>
        </p:txBody>
      </p:sp>
    </p:spTree>
    <p:extLst>
      <p:ext uri="{BB962C8B-B14F-4D97-AF65-F5344CB8AC3E}">
        <p14:creationId xmlns:p14="http://schemas.microsoft.com/office/powerpoint/2010/main" val="4242516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3C078A-5FE9-6C75-5954-6CDFD2DE33D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A2FB5A2-FE08-BA4E-B205-FC9D3452E5E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63D37CD-7D6B-E60B-59C9-151C60BB58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45672D0-A1FA-4D16-ADA7-9813F8946346}" type="datetimeFigureOut">
              <a:rPr lang="en-IN" smtClean="0"/>
              <a:t>19-11-2023</a:t>
            </a:fld>
            <a:endParaRPr lang="en-IN"/>
          </a:p>
        </p:txBody>
      </p:sp>
      <p:sp>
        <p:nvSpPr>
          <p:cNvPr id="5" name="Footer Placeholder 4">
            <a:extLst>
              <a:ext uri="{FF2B5EF4-FFF2-40B4-BE49-F238E27FC236}">
                <a16:creationId xmlns:a16="http://schemas.microsoft.com/office/drawing/2014/main" id="{CA8A312F-2614-EAEE-1B79-613ECCB3235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766A219D-0E49-2C4C-61EA-3F3E0A77E1B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A13D27-E5A5-4032-B0FA-93B31ED9516B}" type="slidenum">
              <a:rPr lang="en-IN" smtClean="0"/>
              <a:t>‹#›</a:t>
            </a:fld>
            <a:endParaRPr lang="en-IN"/>
          </a:p>
        </p:txBody>
      </p:sp>
    </p:spTree>
    <p:extLst>
      <p:ext uri="{BB962C8B-B14F-4D97-AF65-F5344CB8AC3E}">
        <p14:creationId xmlns:p14="http://schemas.microsoft.com/office/powerpoint/2010/main" val="1861166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26BE5445-21C6-DAED-B895-8953A726995C}"/>
              </a:ext>
            </a:extLst>
          </p:cNvPr>
          <p:cNvSpPr txBox="1"/>
          <p:nvPr/>
        </p:nvSpPr>
        <p:spPr>
          <a:xfrm>
            <a:off x="1325366" y="2468844"/>
            <a:ext cx="9965933" cy="2554545"/>
          </a:xfrm>
          <a:prstGeom prst="rect">
            <a:avLst/>
          </a:prstGeom>
          <a:noFill/>
        </p:spPr>
        <p:txBody>
          <a:bodyPr wrap="square" rtlCol="0">
            <a:spAutoFit/>
          </a:bodyPr>
          <a:lstStyle/>
          <a:p>
            <a:pPr algn="ctr"/>
            <a:r>
              <a:rPr lang="en-US" sz="2000" b="1" i="1" dirty="0">
                <a:latin typeface="Arial" panose="020B0604020202020204" pitchFamily="34" charset="0"/>
                <a:cs typeface="Arial" panose="020B0604020202020204" pitchFamily="34" charset="0"/>
              </a:rPr>
              <a:t>TOPIC –</a:t>
            </a:r>
            <a:r>
              <a:rPr lang="en-US" sz="2000" b="1" i="1" dirty="0">
                <a:solidFill>
                  <a:schemeClr val="accent1"/>
                </a:solidFill>
                <a:latin typeface="Arial" panose="020B0604020202020204" pitchFamily="34" charset="0"/>
                <a:cs typeface="Arial" panose="020B0604020202020204" pitchFamily="34" charset="0"/>
              </a:rPr>
              <a:t>METHODS OF MEASURING NATIONAL INCOME</a:t>
            </a:r>
          </a:p>
          <a:p>
            <a:pPr algn="ctr"/>
            <a:endParaRPr lang="en-US" sz="2000" b="1" i="1" dirty="0">
              <a:solidFill>
                <a:schemeClr val="accent1"/>
              </a:solidFill>
              <a:latin typeface="Arial" panose="020B0604020202020204" pitchFamily="34" charset="0"/>
              <a:cs typeface="Arial" panose="020B0604020202020204" pitchFamily="34" charset="0"/>
            </a:endParaRPr>
          </a:p>
          <a:p>
            <a:r>
              <a:rPr lang="en-US" sz="2000" b="1" dirty="0">
                <a:latin typeface="Arial" panose="020B0604020202020204" pitchFamily="34" charset="0"/>
                <a:cs typeface="Arial" panose="020B0604020202020204" pitchFamily="34" charset="0"/>
              </a:rPr>
              <a:t>        YEAR- FIRST	SEMESTER-1    SESSION -2023-2024</a:t>
            </a: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US" sz="2000" b="1" dirty="0">
              <a:latin typeface="Arial" panose="020B0604020202020204" pitchFamily="34" charset="0"/>
              <a:cs typeface="Arial" panose="020B0604020202020204" pitchFamily="34" charset="0"/>
            </a:endParaRPr>
          </a:p>
          <a:p>
            <a:endParaRPr lang="en-IN" sz="2000" b="1" dirty="0">
              <a:latin typeface="Arial" panose="020B0604020202020204" pitchFamily="34" charset="0"/>
              <a:cs typeface="Arial" panose="020B0604020202020204" pitchFamily="34" charset="0"/>
            </a:endParaRPr>
          </a:p>
        </p:txBody>
      </p:sp>
      <p:sp>
        <p:nvSpPr>
          <p:cNvPr id="5" name="TextBox 4">
            <a:extLst>
              <a:ext uri="{FF2B5EF4-FFF2-40B4-BE49-F238E27FC236}">
                <a16:creationId xmlns:a16="http://schemas.microsoft.com/office/drawing/2014/main" id="{8087BE5F-6C1A-6580-7447-B148CE11B5F4}"/>
              </a:ext>
            </a:extLst>
          </p:cNvPr>
          <p:cNvSpPr txBox="1"/>
          <p:nvPr/>
        </p:nvSpPr>
        <p:spPr>
          <a:xfrm>
            <a:off x="1140431" y="2074708"/>
            <a:ext cx="9472773" cy="400110"/>
          </a:xfrm>
          <a:prstGeom prst="rect">
            <a:avLst/>
          </a:prstGeom>
          <a:noFill/>
        </p:spPr>
        <p:txBody>
          <a:bodyPr wrap="square" rtlCol="0">
            <a:spAutoFit/>
          </a:bodyPr>
          <a:lstStyle/>
          <a:p>
            <a:pPr algn="ctr"/>
            <a:r>
              <a:rPr lang="en-US" sz="2000" b="1" dirty="0">
                <a:latin typeface="Arial" panose="020B0604020202020204" pitchFamily="34" charset="0"/>
                <a:cs typeface="Arial" panose="020B0604020202020204" pitchFamily="34" charset="0"/>
              </a:rPr>
              <a:t>PAPER NAME – </a:t>
            </a:r>
            <a:r>
              <a:rPr lang="en-US" sz="2000" b="1" dirty="0">
                <a:solidFill>
                  <a:schemeClr val="accent1"/>
                </a:solidFill>
                <a:latin typeface="Arial" panose="020B0604020202020204" pitchFamily="34" charset="0"/>
                <a:cs typeface="Arial" panose="020B0604020202020204" pitchFamily="34" charset="0"/>
              </a:rPr>
              <a:t>ELEMENTARY ECONOMICS</a:t>
            </a:r>
            <a:endParaRPr lang="en-IN" sz="2000" b="1" dirty="0">
              <a:solidFill>
                <a:srgbClr val="0070C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93A2CEB2-4FD8-68BA-40AC-FB23C8F6D06D}"/>
              </a:ext>
            </a:extLst>
          </p:cNvPr>
          <p:cNvSpPr txBox="1"/>
          <p:nvPr/>
        </p:nvSpPr>
        <p:spPr>
          <a:xfrm>
            <a:off x="3493212" y="4706197"/>
            <a:ext cx="6585735" cy="1200329"/>
          </a:xfrm>
          <a:prstGeom prst="rect">
            <a:avLst/>
          </a:prstGeom>
          <a:noFill/>
        </p:spPr>
        <p:txBody>
          <a:bodyPr wrap="square" rtlCol="0">
            <a:spAutoFit/>
          </a:bodyPr>
          <a:lstStyle/>
          <a:p>
            <a:r>
              <a:rPr lang="en-US" dirty="0"/>
              <a:t>PREPARED BY</a:t>
            </a:r>
          </a:p>
          <a:p>
            <a:r>
              <a:rPr lang="en-US" dirty="0"/>
              <a:t>DR. KAMALIKA CHAKRABORTY</a:t>
            </a:r>
          </a:p>
          <a:p>
            <a:r>
              <a:rPr lang="en-US" dirty="0"/>
              <a:t>ASSISTANT PROFESSOR (DEPARTMENT OF ECONOMICS)</a:t>
            </a:r>
          </a:p>
          <a:p>
            <a:r>
              <a:rPr lang="en-US" dirty="0"/>
              <a:t>KHATRA ADIBASI MAHAVIDYALAYA, BANKURA, WEST BENGAL</a:t>
            </a:r>
            <a:endParaRPr lang="en-IN" dirty="0"/>
          </a:p>
        </p:txBody>
      </p:sp>
      <p:pic>
        <p:nvPicPr>
          <p:cNvPr id="7" name="Picture 2" descr="Khatra Adibasi Mahavidyalaya, Bankura, Bankura, West Bengal, India, Group  ID:- Contact Address, Phone, EMail, Website, Courses Offered, Admission">
            <a:extLst>
              <a:ext uri="{FF2B5EF4-FFF2-40B4-BE49-F238E27FC236}">
                <a16:creationId xmlns:a16="http://schemas.microsoft.com/office/drawing/2014/main" id="{935D7874-55AA-5231-8499-9DCD9772F4C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53471" y="159166"/>
            <a:ext cx="2138469" cy="1423054"/>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890D216D-753A-A394-022D-553498EA2499}"/>
              </a:ext>
            </a:extLst>
          </p:cNvPr>
          <p:cNvSpPr txBox="1"/>
          <p:nvPr/>
        </p:nvSpPr>
        <p:spPr>
          <a:xfrm>
            <a:off x="4274050" y="3980243"/>
            <a:ext cx="3380196" cy="369332"/>
          </a:xfrm>
          <a:prstGeom prst="rect">
            <a:avLst/>
          </a:prstGeom>
          <a:noFill/>
        </p:spPr>
        <p:txBody>
          <a:bodyPr wrap="square" rtlCol="0">
            <a:spAutoFit/>
          </a:bodyPr>
          <a:lstStyle/>
          <a:p>
            <a:r>
              <a:rPr lang="en-IN" dirty="0"/>
              <a:t>DATE OF LECTURE:  1/11/2023</a:t>
            </a:r>
          </a:p>
        </p:txBody>
      </p:sp>
      <p:sp>
        <p:nvSpPr>
          <p:cNvPr id="9" name="TextBox 8">
            <a:extLst>
              <a:ext uri="{FF2B5EF4-FFF2-40B4-BE49-F238E27FC236}">
                <a16:creationId xmlns:a16="http://schemas.microsoft.com/office/drawing/2014/main" id="{1C43BC70-1194-76E9-3517-3460318A5522}"/>
              </a:ext>
            </a:extLst>
          </p:cNvPr>
          <p:cNvSpPr txBox="1"/>
          <p:nvPr/>
        </p:nvSpPr>
        <p:spPr>
          <a:xfrm>
            <a:off x="2958957" y="1712112"/>
            <a:ext cx="6924782" cy="400110"/>
          </a:xfrm>
          <a:prstGeom prst="rect">
            <a:avLst/>
          </a:prstGeom>
          <a:noFill/>
        </p:spPr>
        <p:txBody>
          <a:bodyPr wrap="square" rtlCol="0">
            <a:spAutoFit/>
          </a:bodyPr>
          <a:lstStyle/>
          <a:p>
            <a:pPr algn="ctr"/>
            <a:r>
              <a:rPr lang="en-IN" sz="2000" b="1" dirty="0">
                <a:latin typeface="Arial" panose="020B0604020202020204" pitchFamily="34" charset="0"/>
                <a:cs typeface="Arial" panose="020B0604020202020204" pitchFamily="34" charset="0"/>
              </a:rPr>
              <a:t>COURSE: ECONOMICS (MINOR)</a:t>
            </a:r>
          </a:p>
        </p:txBody>
      </p:sp>
    </p:spTree>
    <p:extLst>
      <p:ext uri="{BB962C8B-B14F-4D97-AF65-F5344CB8AC3E}">
        <p14:creationId xmlns:p14="http://schemas.microsoft.com/office/powerpoint/2010/main" val="3526209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DE9BD85-9AC5-E4C5-05AA-2CE555A73D17}"/>
              </a:ext>
            </a:extLst>
          </p:cNvPr>
          <p:cNvSpPr txBox="1"/>
          <p:nvPr/>
        </p:nvSpPr>
        <p:spPr>
          <a:xfrm>
            <a:off x="0" y="821933"/>
            <a:ext cx="12472827" cy="707886"/>
          </a:xfrm>
          <a:prstGeom prst="rect">
            <a:avLst/>
          </a:prstGeom>
          <a:noFill/>
        </p:spPr>
        <p:txBody>
          <a:bodyPr wrap="square">
            <a:spAutoFit/>
          </a:bodyPr>
          <a:lstStyle/>
          <a:p>
            <a:pPr algn="just"/>
            <a:r>
              <a:rPr lang="en-IN" sz="2000" dirty="0"/>
              <a:t>There are three different methods of measuring National Income - Product Method, Income Method and </a:t>
            </a:r>
          </a:p>
          <a:p>
            <a:pPr algn="just"/>
            <a:r>
              <a:rPr lang="en-IN" sz="2000" dirty="0"/>
              <a:t>Expenditure Method</a:t>
            </a:r>
          </a:p>
        </p:txBody>
      </p:sp>
      <p:sp>
        <p:nvSpPr>
          <p:cNvPr id="4" name="TextBox 3">
            <a:extLst>
              <a:ext uri="{FF2B5EF4-FFF2-40B4-BE49-F238E27FC236}">
                <a16:creationId xmlns:a16="http://schemas.microsoft.com/office/drawing/2014/main" id="{52502FF8-C443-A65E-0AB4-FE1936AC3022}"/>
              </a:ext>
            </a:extLst>
          </p:cNvPr>
          <p:cNvSpPr txBox="1"/>
          <p:nvPr/>
        </p:nvSpPr>
        <p:spPr>
          <a:xfrm>
            <a:off x="3000054" y="175602"/>
            <a:ext cx="6852863" cy="461665"/>
          </a:xfrm>
          <a:prstGeom prst="rect">
            <a:avLst/>
          </a:prstGeom>
          <a:noFill/>
        </p:spPr>
        <p:txBody>
          <a:bodyPr wrap="square" rtlCol="0">
            <a:spAutoFit/>
          </a:bodyPr>
          <a:lstStyle/>
          <a:p>
            <a:r>
              <a:rPr lang="en-IN" sz="2400" b="1" dirty="0"/>
              <a:t>METHODS OF MEASURING NATIONAL INCOME</a:t>
            </a:r>
          </a:p>
        </p:txBody>
      </p:sp>
      <p:sp>
        <p:nvSpPr>
          <p:cNvPr id="6" name="TextBox 5">
            <a:extLst>
              <a:ext uri="{FF2B5EF4-FFF2-40B4-BE49-F238E27FC236}">
                <a16:creationId xmlns:a16="http://schemas.microsoft.com/office/drawing/2014/main" id="{3C000D9F-BABE-D0C0-F9EB-219CC7AB80BB}"/>
              </a:ext>
            </a:extLst>
          </p:cNvPr>
          <p:cNvSpPr txBox="1"/>
          <p:nvPr/>
        </p:nvSpPr>
        <p:spPr>
          <a:xfrm>
            <a:off x="133564" y="2485764"/>
            <a:ext cx="11924872" cy="1323439"/>
          </a:xfrm>
          <a:prstGeom prst="rect">
            <a:avLst/>
          </a:prstGeom>
          <a:noFill/>
        </p:spPr>
        <p:txBody>
          <a:bodyPr wrap="square">
            <a:spAutoFit/>
          </a:bodyPr>
          <a:lstStyle/>
          <a:p>
            <a:pPr algn="just"/>
            <a:r>
              <a:rPr lang="en-US" sz="2000" b="0" i="0" dirty="0">
                <a:effectLst/>
              </a:rPr>
              <a:t>This method is primarily used to calculate national income by considering the value added to a product at every stage of its production. It is calculated by subtracting the value of intermediate goods from the value of output. The value-added method is a widely used method for calculating national income as it avoids double counting, which is quite a serious error while estimating national income. </a:t>
            </a:r>
            <a:endParaRPr lang="en-IN" sz="2000" dirty="0"/>
          </a:p>
        </p:txBody>
      </p:sp>
      <p:sp>
        <p:nvSpPr>
          <p:cNvPr id="7" name="TextBox 6">
            <a:extLst>
              <a:ext uri="{FF2B5EF4-FFF2-40B4-BE49-F238E27FC236}">
                <a16:creationId xmlns:a16="http://schemas.microsoft.com/office/drawing/2014/main" id="{89958A09-5B87-8C18-2806-665210C10623}"/>
              </a:ext>
            </a:extLst>
          </p:cNvPr>
          <p:cNvSpPr txBox="1"/>
          <p:nvPr/>
        </p:nvSpPr>
        <p:spPr>
          <a:xfrm>
            <a:off x="133564" y="2085654"/>
            <a:ext cx="5235408" cy="400110"/>
          </a:xfrm>
          <a:prstGeom prst="rect">
            <a:avLst/>
          </a:prstGeom>
          <a:noFill/>
        </p:spPr>
        <p:txBody>
          <a:bodyPr wrap="none" rtlCol="0">
            <a:spAutoFit/>
          </a:bodyPr>
          <a:lstStyle/>
          <a:p>
            <a:r>
              <a:rPr lang="en-IN" sz="2000" b="1" dirty="0"/>
              <a:t>PRODUCT METHOD OR VALUE ADDED METHOD</a:t>
            </a:r>
          </a:p>
        </p:txBody>
      </p:sp>
      <p:sp>
        <p:nvSpPr>
          <p:cNvPr id="11" name="TextBox 10">
            <a:extLst>
              <a:ext uri="{FF2B5EF4-FFF2-40B4-BE49-F238E27FC236}">
                <a16:creationId xmlns:a16="http://schemas.microsoft.com/office/drawing/2014/main" id="{D2285480-C326-8351-E402-C2F4D57B594F}"/>
              </a:ext>
            </a:extLst>
          </p:cNvPr>
          <p:cNvSpPr txBox="1"/>
          <p:nvPr/>
        </p:nvSpPr>
        <p:spPr>
          <a:xfrm>
            <a:off x="133564" y="4209313"/>
            <a:ext cx="11924872" cy="2554545"/>
          </a:xfrm>
          <a:prstGeom prst="rect">
            <a:avLst/>
          </a:prstGeom>
          <a:noFill/>
        </p:spPr>
        <p:txBody>
          <a:bodyPr wrap="square">
            <a:spAutoFit/>
          </a:bodyPr>
          <a:lstStyle/>
          <a:p>
            <a:r>
              <a:rPr lang="en-IN" sz="2000" b="1" dirty="0"/>
              <a:t>Problem of Double Counting</a:t>
            </a:r>
          </a:p>
          <a:p>
            <a:endParaRPr lang="en-IN" sz="2000" dirty="0"/>
          </a:p>
          <a:p>
            <a:pPr algn="just"/>
            <a:r>
              <a:rPr lang="en-IN" sz="2000" dirty="0"/>
              <a:t>While calculating national income, only the value of final goods and services is to be added. The problem of double counting occurs when the value of intermediate goods is also included with the value of final goods. Double counting refers to the situation where the value of a product or expenditure is counted more than once. A commodity passes through the different stages of production before reaching the final stage. When the value of a commodity is calculated at each stage of production, it is likely to include the cost of input more than once. This situation leads to double counting.</a:t>
            </a:r>
          </a:p>
        </p:txBody>
      </p:sp>
    </p:spTree>
    <p:extLst>
      <p:ext uri="{BB962C8B-B14F-4D97-AF65-F5344CB8AC3E}">
        <p14:creationId xmlns:p14="http://schemas.microsoft.com/office/powerpoint/2010/main" val="2754483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9CC06E5C-09D3-CB71-A44B-94D92CEE7FE4}"/>
              </a:ext>
            </a:extLst>
          </p:cNvPr>
          <p:cNvSpPr txBox="1"/>
          <p:nvPr/>
        </p:nvSpPr>
        <p:spPr>
          <a:xfrm>
            <a:off x="308225" y="84810"/>
            <a:ext cx="3207929" cy="954107"/>
          </a:xfrm>
          <a:prstGeom prst="rect">
            <a:avLst/>
          </a:prstGeom>
          <a:noFill/>
        </p:spPr>
        <p:txBody>
          <a:bodyPr wrap="none" rtlCol="0">
            <a:spAutoFit/>
          </a:bodyPr>
          <a:lstStyle/>
          <a:p>
            <a:r>
              <a:rPr lang="en-IN" sz="2000" b="1" dirty="0"/>
              <a:t>Example of Double Counting</a:t>
            </a:r>
          </a:p>
          <a:p>
            <a:endParaRPr lang="en-IN" dirty="0"/>
          </a:p>
          <a:p>
            <a:endParaRPr lang="en-IN" dirty="0"/>
          </a:p>
        </p:txBody>
      </p:sp>
      <p:sp>
        <p:nvSpPr>
          <p:cNvPr id="6" name="TextBox 5">
            <a:extLst>
              <a:ext uri="{FF2B5EF4-FFF2-40B4-BE49-F238E27FC236}">
                <a16:creationId xmlns:a16="http://schemas.microsoft.com/office/drawing/2014/main" id="{87ACAB95-FF62-0172-57AE-4A330B0D27E8}"/>
              </a:ext>
            </a:extLst>
          </p:cNvPr>
          <p:cNvSpPr txBox="1"/>
          <p:nvPr/>
        </p:nvSpPr>
        <p:spPr>
          <a:xfrm>
            <a:off x="116440" y="860664"/>
            <a:ext cx="11959119" cy="5909310"/>
          </a:xfrm>
          <a:prstGeom prst="rect">
            <a:avLst/>
          </a:prstGeom>
          <a:noFill/>
        </p:spPr>
        <p:txBody>
          <a:bodyPr wrap="square">
            <a:spAutoFit/>
          </a:bodyPr>
          <a:lstStyle/>
          <a:p>
            <a:pPr marL="342900" indent="-342900" algn="just">
              <a:buFont typeface="Arial" panose="020B0604020202020204" pitchFamily="34" charset="0"/>
              <a:buChar char="•"/>
            </a:pPr>
            <a:r>
              <a:rPr lang="en-IN" dirty="0"/>
              <a:t>Suppose, a farmer produces 60 kg of wheat and sells it to the miller  (flour mill) for Rs 600 to miller (flour mill).</a:t>
            </a:r>
          </a:p>
          <a:p>
            <a:pPr marL="342900" indent="-342900" algn="just">
              <a:buFont typeface="Arial" panose="020B0604020202020204" pitchFamily="34" charset="0"/>
              <a:buChar char="•"/>
            </a:pPr>
            <a:endParaRPr lang="en-IN" dirty="0"/>
          </a:p>
          <a:p>
            <a:pPr marL="342900" indent="-342900" algn="just">
              <a:buFont typeface="Arial" panose="020B0604020202020204" pitchFamily="34" charset="0"/>
              <a:buChar char="•"/>
            </a:pPr>
            <a:r>
              <a:rPr lang="en-IN" dirty="0"/>
              <a:t> For farmers, wheat of Rs 600 is a final product. (If the intermediate cost for a farmer is zero, then his total value-added will be Rs 600). For a miller (flour mill), wheat is considered as his intermediate good. Miller converts wheat into flour and sells it for Rs 800 to a baker. Now, flour of Rs 800 is a final product for the Miller. </a:t>
            </a:r>
          </a:p>
          <a:p>
            <a:pPr algn="just"/>
            <a:endParaRPr lang="en-IN" dirty="0"/>
          </a:p>
          <a:p>
            <a:pPr marL="342900" indent="-342900" algn="just">
              <a:buFont typeface="Arial" panose="020B0604020202020204" pitchFamily="34" charset="0"/>
              <a:buChar char="•"/>
            </a:pPr>
            <a:r>
              <a:rPr lang="en-IN" dirty="0"/>
              <a:t>(Value added by miller = 800 – 600 = Rs 200) For the baker, flour is considered as her intermediate good. Baker manufactures bread from flour and sells the entire bread to final consumers for Rs 1000.</a:t>
            </a:r>
          </a:p>
          <a:p>
            <a:pPr marL="342900" indent="-342900" algn="just">
              <a:buFont typeface="Arial" panose="020B0604020202020204" pitchFamily="34" charset="0"/>
              <a:buChar char="•"/>
            </a:pPr>
            <a:endParaRPr lang="en-IN" dirty="0"/>
          </a:p>
          <a:p>
            <a:pPr marL="342900" indent="-342900" algn="just">
              <a:buFont typeface="Arial" panose="020B0604020202020204" pitchFamily="34" charset="0"/>
              <a:buChar char="•"/>
            </a:pPr>
            <a:r>
              <a:rPr lang="en-IN" dirty="0"/>
              <a:t> Bread of Rs 1000 is a final product for the baker. (Value added by baker = 1000 – 800 = Rs 200)</a:t>
            </a:r>
          </a:p>
          <a:p>
            <a:pPr marL="342900" indent="-342900" algn="just">
              <a:buFont typeface="Arial" panose="020B0604020202020204" pitchFamily="34" charset="0"/>
              <a:buChar char="•"/>
            </a:pPr>
            <a:endParaRPr lang="en-IN" dirty="0"/>
          </a:p>
          <a:p>
            <a:pPr marL="342900" indent="-342900" algn="just">
              <a:buFont typeface="Arial" panose="020B0604020202020204" pitchFamily="34" charset="0"/>
              <a:buChar char="•"/>
            </a:pPr>
            <a:r>
              <a:rPr lang="en-IN" dirty="0"/>
              <a:t> In the given example, wheat is a final product for farmers, flour is the final product for the miller and bread is the final product for the baker. As a general rule, every producer treats his commodity as the final output. It means: Total value of output = 600 + 800 + 1000 = Rs 2400. </a:t>
            </a:r>
          </a:p>
          <a:p>
            <a:pPr marL="342900" indent="-342900" algn="just">
              <a:buFont typeface="Arial" panose="020B0604020202020204" pitchFamily="34" charset="0"/>
              <a:buChar char="•"/>
            </a:pPr>
            <a:endParaRPr lang="en-IN" dirty="0"/>
          </a:p>
          <a:p>
            <a:pPr marL="342900" indent="-342900" algn="just">
              <a:buFont typeface="Arial" panose="020B0604020202020204" pitchFamily="34" charset="0"/>
              <a:buChar char="•"/>
            </a:pPr>
            <a:r>
              <a:rPr lang="en-IN" dirty="0"/>
              <a:t>However, we can see in the given example that each transaction contains the value of intermediate goods. Here, the value of wheat is included in the value of flour and the value of flour is included in the value of bread. As a result, the values of wheat and flour are counted more than once. This causes a double-counting issue as it leads to an overestimation of the value of goods and services produced. </a:t>
            </a:r>
          </a:p>
          <a:p>
            <a:pPr marL="342900" indent="-342900" algn="just">
              <a:buFont typeface="Arial" panose="020B0604020202020204" pitchFamily="34" charset="0"/>
              <a:buChar char="•"/>
            </a:pPr>
            <a:endParaRPr lang="en-IN" dirty="0"/>
          </a:p>
          <a:p>
            <a:pPr marL="342900" indent="-342900" algn="just">
              <a:buFont typeface="Arial" panose="020B0604020202020204" pitchFamily="34" charset="0"/>
              <a:buChar char="•"/>
            </a:pPr>
            <a:r>
              <a:rPr lang="en-IN" dirty="0"/>
              <a:t>To calculate the value of national income precisely, we must avoid this problem of double counting.</a:t>
            </a:r>
          </a:p>
        </p:txBody>
      </p:sp>
    </p:spTree>
    <p:extLst>
      <p:ext uri="{BB962C8B-B14F-4D97-AF65-F5344CB8AC3E}">
        <p14:creationId xmlns:p14="http://schemas.microsoft.com/office/powerpoint/2010/main" val="1481115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5DC27655-A20E-7D7F-1627-86E289C36C5B}"/>
              </a:ext>
            </a:extLst>
          </p:cNvPr>
          <p:cNvSpPr txBox="1"/>
          <p:nvPr/>
        </p:nvSpPr>
        <p:spPr>
          <a:xfrm>
            <a:off x="113015" y="421240"/>
            <a:ext cx="11825555" cy="6247864"/>
          </a:xfrm>
          <a:prstGeom prst="rect">
            <a:avLst/>
          </a:prstGeom>
          <a:noFill/>
        </p:spPr>
        <p:txBody>
          <a:bodyPr wrap="square">
            <a:spAutoFit/>
          </a:bodyPr>
          <a:lstStyle/>
          <a:p>
            <a:r>
              <a:rPr lang="en-IN" sz="2000" b="1" dirty="0"/>
              <a:t>Precautions of Value Added Method</a:t>
            </a:r>
          </a:p>
          <a:p>
            <a:endParaRPr lang="en-IN" sz="2000" dirty="0"/>
          </a:p>
          <a:p>
            <a:r>
              <a:rPr lang="en-IN" sz="2000" dirty="0"/>
              <a:t>Following are the precautions to be considered in the value-added method:</a:t>
            </a:r>
          </a:p>
          <a:p>
            <a:endParaRPr lang="en-IN" sz="2000" dirty="0"/>
          </a:p>
          <a:p>
            <a:pPr marL="285750" indent="-285750">
              <a:buFont typeface="Wingdings" panose="05000000000000000000" pitchFamily="2" charset="2"/>
              <a:buChar char="Ø"/>
            </a:pPr>
            <a:r>
              <a:rPr lang="en-IN" sz="2000" dirty="0"/>
              <a:t>Intermediate goods must not be added to the National Income as these are already added to the value of final goods. If included again, it will result in double counting.</a:t>
            </a:r>
          </a:p>
          <a:p>
            <a:pPr marL="285750" indent="-285750">
              <a:buFont typeface="Wingdings" panose="05000000000000000000" pitchFamily="2" charset="2"/>
              <a:buChar char="Ø"/>
            </a:pPr>
            <a:endParaRPr lang="en-IN" sz="2000" dirty="0"/>
          </a:p>
          <a:p>
            <a:pPr marL="285750" indent="-285750">
              <a:buFont typeface="Wingdings" panose="05000000000000000000" pitchFamily="2" charset="2"/>
              <a:buChar char="Ø"/>
            </a:pPr>
            <a:r>
              <a:rPr lang="en-IN" sz="2000" dirty="0"/>
              <a:t>Dealings (sale and purchase) of second-hand goods should not be included in this calculation. </a:t>
            </a:r>
          </a:p>
          <a:p>
            <a:pPr marL="285750" indent="-285750">
              <a:buFont typeface="Wingdings" panose="05000000000000000000" pitchFamily="2" charset="2"/>
              <a:buChar char="Ø"/>
            </a:pPr>
            <a:endParaRPr lang="en-IN" sz="2000" dirty="0"/>
          </a:p>
          <a:p>
            <a:pPr marL="285750" indent="-285750">
              <a:buFont typeface="Wingdings" panose="05000000000000000000" pitchFamily="2" charset="2"/>
              <a:buChar char="Ø"/>
            </a:pPr>
            <a:r>
              <a:rPr lang="en-IN" sz="2000" dirty="0"/>
              <a:t>Self-consumption services, i.e. domestic services like services of a housewife are not to be included in the national income’ However, paid services like maids, drivers, etc. should be mentioned.</a:t>
            </a:r>
          </a:p>
          <a:p>
            <a:pPr marL="285750" indent="-285750">
              <a:buFont typeface="Wingdings" panose="05000000000000000000" pitchFamily="2" charset="2"/>
              <a:buChar char="Ø"/>
            </a:pPr>
            <a:endParaRPr lang="en-IN" sz="2000" dirty="0"/>
          </a:p>
          <a:p>
            <a:pPr marL="285750" indent="-285750">
              <a:buFont typeface="Wingdings" panose="05000000000000000000" pitchFamily="2" charset="2"/>
              <a:buChar char="Ø"/>
            </a:pPr>
            <a:r>
              <a:rPr lang="en-IN" sz="2000" dirty="0"/>
              <a:t>On the other hand, self-consumption goods should be counted in national income calculations because they contribute to the output of a financial year. However, their value is to be estimated as these products are never sold in the open market.</a:t>
            </a:r>
          </a:p>
          <a:p>
            <a:pPr marL="285750" indent="-285750">
              <a:buFont typeface="Wingdings" panose="05000000000000000000" pitchFamily="2" charset="2"/>
              <a:buChar char="Ø"/>
            </a:pPr>
            <a:endParaRPr lang="en-IN" sz="2000" dirty="0"/>
          </a:p>
          <a:p>
            <a:pPr marL="285750" indent="-285750">
              <a:buFont typeface="Wingdings" panose="05000000000000000000" pitchFamily="2" charset="2"/>
              <a:buChar char="Ø"/>
            </a:pPr>
            <a:r>
              <a:rPr lang="en-IN" sz="2000" dirty="0"/>
              <a:t>The estimated value of houses owned by individuals should be included.</a:t>
            </a:r>
          </a:p>
          <a:p>
            <a:pPr marL="285750" indent="-285750">
              <a:buFont typeface="Wingdings" panose="05000000000000000000" pitchFamily="2" charset="2"/>
              <a:buChar char="Ø"/>
            </a:pPr>
            <a:endParaRPr lang="en-IN" sz="2000" dirty="0"/>
          </a:p>
          <a:p>
            <a:pPr marL="285750" indent="-285750">
              <a:buFont typeface="Wingdings" panose="05000000000000000000" pitchFamily="2" charset="2"/>
              <a:buChar char="Ø"/>
            </a:pPr>
            <a:r>
              <a:rPr lang="en-IN" sz="2000" dirty="0"/>
              <a:t>Any changes in the inventory must be included in this calculation. Net increase in inventory stocks is involved in national income calculation as a part of capital formation.</a:t>
            </a:r>
          </a:p>
        </p:txBody>
      </p:sp>
    </p:spTree>
    <p:extLst>
      <p:ext uri="{BB962C8B-B14F-4D97-AF65-F5344CB8AC3E}">
        <p14:creationId xmlns:p14="http://schemas.microsoft.com/office/powerpoint/2010/main" val="17311747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D23F832-FC9C-C458-694D-F548F5C01EB5}"/>
              </a:ext>
            </a:extLst>
          </p:cNvPr>
          <p:cNvSpPr txBox="1"/>
          <p:nvPr/>
        </p:nvSpPr>
        <p:spPr>
          <a:xfrm>
            <a:off x="174661" y="421241"/>
            <a:ext cx="2109616" cy="400110"/>
          </a:xfrm>
          <a:prstGeom prst="rect">
            <a:avLst/>
          </a:prstGeom>
          <a:noFill/>
        </p:spPr>
        <p:txBody>
          <a:bodyPr wrap="none" rtlCol="0">
            <a:spAutoFit/>
          </a:bodyPr>
          <a:lstStyle/>
          <a:p>
            <a:r>
              <a:rPr lang="en-IN" sz="2000" b="1" dirty="0"/>
              <a:t>INCOME METHOD</a:t>
            </a:r>
          </a:p>
        </p:txBody>
      </p:sp>
      <p:sp>
        <p:nvSpPr>
          <p:cNvPr id="3" name="TextBox 2">
            <a:extLst>
              <a:ext uri="{FF2B5EF4-FFF2-40B4-BE49-F238E27FC236}">
                <a16:creationId xmlns:a16="http://schemas.microsoft.com/office/drawing/2014/main" id="{4FD9E26B-945C-B6D1-393A-677FA73706A4}"/>
              </a:ext>
            </a:extLst>
          </p:cNvPr>
          <p:cNvSpPr txBox="1"/>
          <p:nvPr/>
        </p:nvSpPr>
        <p:spPr>
          <a:xfrm>
            <a:off x="0" y="1150706"/>
            <a:ext cx="12192001" cy="1323439"/>
          </a:xfrm>
          <a:prstGeom prst="rect">
            <a:avLst/>
          </a:prstGeom>
          <a:noFill/>
        </p:spPr>
        <p:txBody>
          <a:bodyPr wrap="square" rtlCol="0">
            <a:spAutoFit/>
          </a:bodyPr>
          <a:lstStyle/>
          <a:p>
            <a:pPr algn="just"/>
            <a:r>
              <a:rPr lang="en-IN" sz="2000" dirty="0"/>
              <a:t>In this method income earned by different factors of production are added to obtain the national income. In this method national income is calculated as the sum of all factor incomes i.e. National Income = Rent+ Wages+ Interest +Profit. Rent is the income earned by land, wage is the income earned by labour, interest is the income earned by capital and profit is the income earned by the entrepreneur.</a:t>
            </a:r>
          </a:p>
        </p:txBody>
      </p:sp>
      <p:sp>
        <p:nvSpPr>
          <p:cNvPr id="4" name="TextBox 3">
            <a:extLst>
              <a:ext uri="{FF2B5EF4-FFF2-40B4-BE49-F238E27FC236}">
                <a16:creationId xmlns:a16="http://schemas.microsoft.com/office/drawing/2014/main" id="{DA3332CC-1193-AD96-E718-A84C5E5B75BF}"/>
              </a:ext>
            </a:extLst>
          </p:cNvPr>
          <p:cNvSpPr txBox="1"/>
          <p:nvPr/>
        </p:nvSpPr>
        <p:spPr>
          <a:xfrm rot="10800000" flipV="1">
            <a:off x="174661" y="3228945"/>
            <a:ext cx="2927279" cy="400110"/>
          </a:xfrm>
          <a:prstGeom prst="rect">
            <a:avLst/>
          </a:prstGeom>
          <a:noFill/>
        </p:spPr>
        <p:txBody>
          <a:bodyPr wrap="square" rtlCol="0">
            <a:spAutoFit/>
          </a:bodyPr>
          <a:lstStyle/>
          <a:p>
            <a:r>
              <a:rPr lang="en-IN" sz="2000" b="1" dirty="0"/>
              <a:t>EXPENDITURE METHOD</a:t>
            </a:r>
          </a:p>
        </p:txBody>
      </p:sp>
      <p:sp>
        <p:nvSpPr>
          <p:cNvPr id="7" name="TextBox 6">
            <a:extLst>
              <a:ext uri="{FF2B5EF4-FFF2-40B4-BE49-F238E27FC236}">
                <a16:creationId xmlns:a16="http://schemas.microsoft.com/office/drawing/2014/main" id="{E339366B-2882-172A-4584-CCD079842DD4}"/>
              </a:ext>
            </a:extLst>
          </p:cNvPr>
          <p:cNvSpPr txBox="1"/>
          <p:nvPr/>
        </p:nvSpPr>
        <p:spPr>
          <a:xfrm>
            <a:off x="-1" y="3888768"/>
            <a:ext cx="11712539" cy="707886"/>
          </a:xfrm>
          <a:prstGeom prst="rect">
            <a:avLst/>
          </a:prstGeom>
          <a:noFill/>
        </p:spPr>
        <p:txBody>
          <a:bodyPr wrap="square" rtlCol="0">
            <a:spAutoFit/>
          </a:bodyPr>
          <a:lstStyle/>
          <a:p>
            <a:pPr algn="just"/>
            <a:r>
              <a:rPr lang="en-IN" sz="2000" dirty="0"/>
              <a:t>In this method National Income is calculated as the sum of Consumption Expenditure (C), Investment Expenditure (I), Government Expenditure (G) and Net Exports (X-M) i.e. National Income = C+I+G+X-M.</a:t>
            </a:r>
          </a:p>
        </p:txBody>
      </p:sp>
    </p:spTree>
    <p:extLst>
      <p:ext uri="{BB962C8B-B14F-4D97-AF65-F5344CB8AC3E}">
        <p14:creationId xmlns:p14="http://schemas.microsoft.com/office/powerpoint/2010/main" val="41759665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F22AA90-AEE3-EE26-8CAF-0773DD36E344}"/>
              </a:ext>
            </a:extLst>
          </p:cNvPr>
          <p:cNvSpPr txBox="1"/>
          <p:nvPr/>
        </p:nvSpPr>
        <p:spPr>
          <a:xfrm>
            <a:off x="4602822" y="2974368"/>
            <a:ext cx="1952090" cy="523220"/>
          </a:xfrm>
          <a:prstGeom prst="rect">
            <a:avLst/>
          </a:prstGeom>
          <a:noFill/>
        </p:spPr>
        <p:txBody>
          <a:bodyPr wrap="square" rtlCol="0">
            <a:spAutoFit/>
          </a:bodyPr>
          <a:lstStyle/>
          <a:p>
            <a:r>
              <a:rPr lang="en-IN" sz="2800" b="1" i="1" dirty="0"/>
              <a:t>Thank You</a:t>
            </a:r>
          </a:p>
        </p:txBody>
      </p:sp>
    </p:spTree>
    <p:extLst>
      <p:ext uri="{BB962C8B-B14F-4D97-AF65-F5344CB8AC3E}">
        <p14:creationId xmlns:p14="http://schemas.microsoft.com/office/powerpoint/2010/main" val="96071950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234</TotalTime>
  <Words>928</Words>
  <Application>Microsoft Office PowerPoint</Application>
  <PresentationFormat>Widescreen</PresentationFormat>
  <Paragraphs>55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Kamalika Chakraborty</dc:creator>
  <cp:lastModifiedBy>Kamalika Chakraborty</cp:lastModifiedBy>
  <cp:revision>15</cp:revision>
  <dcterms:created xsi:type="dcterms:W3CDTF">2023-07-07T11:27:45Z</dcterms:created>
  <dcterms:modified xsi:type="dcterms:W3CDTF">2023-11-19T18:46:41Z</dcterms:modified>
</cp:coreProperties>
</file>